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78" r:id="rId3"/>
    <p:sldId id="292" r:id="rId4"/>
    <p:sldId id="293" r:id="rId5"/>
    <p:sldId id="294" r:id="rId6"/>
    <p:sldId id="258" r:id="rId7"/>
    <p:sldId id="259" r:id="rId8"/>
    <p:sldId id="260" r:id="rId9"/>
    <p:sldId id="295" r:id="rId10"/>
    <p:sldId id="29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de jesus graciano" initials="jdjg" lastIdx="1" clrIdx="0">
    <p:extLst>
      <p:ext uri="{19B8F6BF-5375-455C-9EA6-DF929625EA0E}">
        <p15:presenceInfo xmlns:p15="http://schemas.microsoft.com/office/powerpoint/2012/main" userId="ee2f51afe82f09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A400-81AB-4ACF-95E9-30B69A040141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89DB-DBB9-4E28-A68C-E2EB82E43D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77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B89DB-DBB9-4E28-A68C-E2EB82E43D0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1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0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9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94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52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33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18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96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7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5C1520-3E95-454D-929E-5D4AC78E5AC5}" type="datetimeFigureOut">
              <a:rPr lang="es-ES" smtClean="0"/>
              <a:t>25/08/2021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2744CB-9707-457E-B7FB-CFA463D4EBC5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5"/>
          <p:cNvSpPr txBox="1"/>
          <p:nvPr/>
        </p:nvSpPr>
        <p:spPr>
          <a:xfrm>
            <a:off x="2771800" y="537657"/>
            <a:ext cx="5760640" cy="56996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effectLst/>
                <a:latin typeface="Arial"/>
                <a:ea typeface="Calibri"/>
                <a:cs typeface="Times New Roman"/>
              </a:rPr>
              <a:t>SECRETARÍA DE EDUCACIÓN PÚBLICA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TECNOLÓGICO NACIONAL DE MÉXICO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INSTITUTO TECNOLÓGICO DE EL SALTO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400" b="1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ORGANO DE SEGUIMIENTO E IMPLEMENTACIÓN DE LOS OBJETIVOS DE DESARROLLO SOSTENIBLE DE LA AGENDA 2030 EN DURANGO (OSI)</a:t>
            </a:r>
            <a:endParaRPr lang="es-ES" sz="1400" b="1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500" b="1" dirty="0">
                <a:effectLst/>
                <a:latin typeface="Arial"/>
                <a:ea typeface="Calibri"/>
                <a:cs typeface="Times New Roman"/>
              </a:rPr>
              <a:t> 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500" b="1" dirty="0">
                <a:effectLst/>
                <a:latin typeface="Arial"/>
                <a:ea typeface="Calibri"/>
                <a:cs typeface="Times New Roman"/>
              </a:rPr>
              <a:t>PROBLEMÁTICA REGIONAL</a:t>
            </a:r>
            <a:endParaRPr lang="es-ES" sz="15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Por: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>
                <a:effectLst/>
                <a:latin typeface="Arial"/>
                <a:ea typeface="Calibri"/>
                <a:cs typeface="Times New Roman"/>
              </a:rPr>
              <a:t> MC. JOSÉ DE JESÚS GRACIANO LUNA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effectLst/>
                <a:latin typeface="Arial"/>
                <a:ea typeface="Calibri"/>
                <a:cs typeface="Times New Roman"/>
              </a:rPr>
              <a:t>El Salto, Pueblo Nuevo, Durango 		Agosto de 2021</a:t>
            </a:r>
            <a:endParaRPr lang="es-ES" sz="1100" dirty="0">
              <a:effectLst/>
              <a:ea typeface="Calibri"/>
              <a:cs typeface="Times New Roman"/>
            </a:endParaRPr>
          </a:p>
        </p:txBody>
      </p:sp>
      <p:pic>
        <p:nvPicPr>
          <p:cNvPr id="2051" name="Picture 4" descr="Descripción: 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3" y="609600"/>
            <a:ext cx="1979613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scripción: Resultado de imagen para logo del tecnologico nacional de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8" y="2542935"/>
            <a:ext cx="1979613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3" descr="Descripción: ESCUDO ITES MÉX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7" y="4440180"/>
            <a:ext cx="1798177" cy="17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 flipH="1">
            <a:off x="2496575" y="537657"/>
            <a:ext cx="45719" cy="5964812"/>
          </a:xfrm>
          <a:prstGeom prst="rect">
            <a:avLst/>
          </a:prstGeom>
          <a:solidFill>
            <a:srgbClr val="09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7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AMBIENTAL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8856984" cy="3312368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Capacitación en mejores prácticas para las operaciones de abastecimiento</a:t>
            </a:r>
          </a:p>
          <a:p>
            <a:pPr marL="365760" lvl="1" indent="0" algn="just">
              <a:buNone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Falta de zonas específicas para la Industria Forestal</a:t>
            </a:r>
          </a:p>
          <a:p>
            <a:pPr marL="365760" lvl="1" indent="0" algn="just">
              <a:buNone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Gestión de mercados para predio y empresas certificadas</a:t>
            </a:r>
          </a:p>
          <a:p>
            <a:pPr marL="365760" lvl="1" indent="0" algn="just">
              <a:buNone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Implementación y seguimiento de UMAS </a:t>
            </a:r>
          </a:p>
          <a:p>
            <a:pPr marL="365760" lvl="1" indent="0" algn="just">
              <a:buNone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Estudios de sanidad forestal</a:t>
            </a: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083552">
            <a:off x="729006" y="2930474"/>
            <a:ext cx="3559854" cy="875104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anose="03010101010101010101" pitchFamily="66" charset="0"/>
              </a:rPr>
              <a:t>GRACIAS POR SU ATENCIÓN</a:t>
            </a:r>
          </a:p>
          <a:p>
            <a:pPr marL="68580" indent="0">
              <a:buNone/>
            </a:pP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02CC02-B19C-4A80-8E75-1B172012D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489">
            <a:off x="5280523" y="2007590"/>
            <a:ext cx="2283718" cy="3044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4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692696"/>
            <a:ext cx="7543801" cy="5176398"/>
          </a:xfrm>
        </p:spPr>
        <p:txBody>
          <a:bodyPr/>
          <a:lstStyle/>
          <a:p>
            <a:r>
              <a:rPr lang="es-ES" dirty="0"/>
              <a:t> </a:t>
            </a:r>
          </a:p>
          <a:p>
            <a:pPr algn="ctr"/>
            <a:r>
              <a:rPr lang="es-ES" sz="2800" b="1" dirty="0">
                <a:latin typeface="Arial" pitchFamily="34" charset="0"/>
                <a:cs typeface="Arial" pitchFamily="34" charset="0"/>
              </a:rPr>
              <a:t>REGIÓN</a:t>
            </a:r>
            <a:endParaRPr lang="es-ES" sz="2800" b="1" dirty="0"/>
          </a:p>
          <a:p>
            <a:pPr algn="ctr"/>
            <a:r>
              <a:rPr lang="es-ES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Arial" pitchFamily="34" charset="0"/>
                <a:cs typeface="Arial" pitchFamily="34" charset="0"/>
              </a:rPr>
              <a:t>PUEBLO NUEVO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Arial" pitchFamily="34" charset="0"/>
                <a:cs typeface="Arial" pitchFamily="34" charset="0"/>
              </a:rPr>
              <a:t>MEZQUITAL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Arial" pitchFamily="34" charset="0"/>
                <a:cs typeface="Arial" pitchFamily="34" charset="0"/>
              </a:rPr>
              <a:t>SAN DIMAS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2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476672"/>
            <a:ext cx="7543801" cy="539242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 </a:t>
            </a:r>
          </a:p>
          <a:p>
            <a:pPr algn="ctr"/>
            <a:r>
              <a:rPr lang="es-ES" sz="2800" b="1" dirty="0">
                <a:latin typeface="Arial" pitchFamily="34" charset="0"/>
                <a:cs typeface="Arial" pitchFamily="34" charset="0"/>
              </a:rPr>
              <a:t>SOCIAL</a:t>
            </a:r>
            <a:endParaRPr lang="es-ES" sz="2800" b="1" dirty="0"/>
          </a:p>
          <a:p>
            <a:pPr algn="ctr"/>
            <a:r>
              <a:rPr lang="es-ES" sz="2800" dirty="0"/>
              <a:t> </a:t>
            </a:r>
            <a:r>
              <a:rPr lang="es-ES" sz="2800" b="1" dirty="0"/>
              <a:t>EDUCACIÓN AMBIENTAL FORMAL E INFORMAL</a:t>
            </a:r>
          </a:p>
          <a:p>
            <a:pPr algn="ctr"/>
            <a:endParaRPr lang="es-ES" sz="28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s-ES" sz="2800" dirty="0"/>
              <a:t>-Falta de material didáctico pertinente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ES" sz="2800" dirty="0"/>
              <a:t>-Falta de capacitación a docentes en niveles básico y medio superior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ES" sz="2800" dirty="0"/>
              <a:t>-Integración y evaluación de sistemas ambientales en ayuntamientos, dependencias e instituciones educativas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ES" sz="2800" dirty="0"/>
              <a:t>-Poca participación en la organización de campañas y cruzadas ambientales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ES" sz="2800" dirty="0"/>
              <a:t>-Promover las 170 acciones  sobre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20583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476672"/>
            <a:ext cx="7543801" cy="5392422"/>
          </a:xfrm>
        </p:spPr>
        <p:txBody>
          <a:bodyPr>
            <a:normAutofit fontScale="32500" lnSpcReduction="20000"/>
          </a:bodyPr>
          <a:lstStyle/>
          <a:p>
            <a:r>
              <a:rPr lang="es-ES" dirty="0"/>
              <a:t> </a:t>
            </a:r>
          </a:p>
          <a:p>
            <a:pPr algn="ctr"/>
            <a:r>
              <a:rPr lang="es-ES" sz="3600" b="1" dirty="0">
                <a:latin typeface="Arial" pitchFamily="34" charset="0"/>
                <a:cs typeface="Arial" pitchFamily="34" charset="0"/>
              </a:rPr>
              <a:t>SOCIAL</a:t>
            </a:r>
            <a:endParaRPr lang="es-ES" sz="3600" b="1" dirty="0"/>
          </a:p>
          <a:p>
            <a:pPr algn="ctr"/>
            <a:r>
              <a:rPr lang="es-ES" sz="3600" dirty="0"/>
              <a:t> </a:t>
            </a:r>
            <a:r>
              <a:rPr lang="es-ES" sz="3600" b="1" dirty="0"/>
              <a:t>NUCLEOS AGRARIOS DESVINCULADOS </a:t>
            </a:r>
          </a:p>
          <a:p>
            <a:pPr algn="ctr"/>
            <a:endParaRPr lang="es-ES" sz="2800" dirty="0"/>
          </a:p>
          <a:p>
            <a:pPr algn="ctr">
              <a:lnSpc>
                <a:spcPct val="170000"/>
              </a:lnSpc>
            </a:pPr>
            <a:r>
              <a:rPr lang="es-ES" sz="4900" dirty="0"/>
              <a:t>-Seguimiento a planes prediales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-Reglamentos internos desactualizados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-Falta de organización para la producción y la formación de cadenas productivas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-Poca diversificación productiva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-Industria forestal insegura y obsoleta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-Falta de seguimiento y gestión a programas </a:t>
            </a:r>
          </a:p>
          <a:p>
            <a:pPr algn="ctr">
              <a:lnSpc>
                <a:spcPct val="170000"/>
              </a:lnSpc>
            </a:pPr>
            <a:r>
              <a:rPr lang="es-ES" sz="4900" dirty="0"/>
              <a:t>-Falta de extensionismo regional para adopción de tecnologías y resultado de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242945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772882"/>
            <a:ext cx="7543801" cy="517639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 </a:t>
            </a:r>
          </a:p>
          <a:p>
            <a:pPr algn="ctr"/>
            <a:r>
              <a:rPr lang="es-ES" sz="2600" b="1" dirty="0">
                <a:latin typeface="Arial" pitchFamily="34" charset="0"/>
                <a:cs typeface="Arial" pitchFamily="34" charset="0"/>
              </a:rPr>
              <a:t>SOCIAL</a:t>
            </a:r>
            <a:endParaRPr lang="es-ES" sz="2600" b="1" dirty="0"/>
          </a:p>
          <a:p>
            <a:pPr algn="ctr"/>
            <a:r>
              <a:rPr lang="es-ES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s-ES" sz="2800" dirty="0"/>
              <a:t>-Falta de investigación en el área de salud por el alto consumo de leña como combustible</a:t>
            </a:r>
          </a:p>
          <a:p>
            <a:pPr algn="ctr">
              <a:lnSpc>
                <a:spcPct val="150000"/>
              </a:lnSpc>
            </a:pPr>
            <a:r>
              <a:rPr lang="es-ES" sz="2800" dirty="0"/>
              <a:t>-Discriminación y violencia a derechos humanos</a:t>
            </a:r>
          </a:p>
          <a:p>
            <a:pPr algn="ctr">
              <a:lnSpc>
                <a:spcPct val="150000"/>
              </a:lnSpc>
            </a:pPr>
            <a:r>
              <a:rPr lang="es-ES" sz="2800" dirty="0"/>
              <a:t>-Asesoría en la implementación de normatividad relacionada con equidad de genero e inclusión</a:t>
            </a:r>
          </a:p>
          <a:p>
            <a:pPr algn="ctr">
              <a:lnSpc>
                <a:spcPct val="150000"/>
              </a:lnSpc>
            </a:pPr>
            <a:r>
              <a:rPr lang="es-ES" sz="2800" dirty="0"/>
              <a:t>-Falta de agua potable</a:t>
            </a:r>
          </a:p>
          <a:p>
            <a:pPr algn="ctr">
              <a:lnSpc>
                <a:spcPct val="150000"/>
              </a:lnSpc>
            </a:pPr>
            <a:r>
              <a:rPr lang="es-ES" sz="2800" dirty="0"/>
              <a:t>-Red caminera en comunidades </a:t>
            </a:r>
          </a:p>
          <a:p>
            <a:pPr algn="ctr"/>
            <a:endParaRPr lang="es-ES" sz="2800" dirty="0"/>
          </a:p>
          <a:p>
            <a:pPr algn="ctr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97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12768" cy="57606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AMBIENTAL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06" y="4770295"/>
            <a:ext cx="3439131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3053550"/>
            <a:ext cx="2412079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1"/>
            <a:ext cx="2503369" cy="166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F2EBD1-20F3-437E-AD0B-50ECE32D7B70}"/>
              </a:ext>
            </a:extLst>
          </p:cNvPr>
          <p:cNvSpPr txBox="1"/>
          <p:nvPr/>
        </p:nvSpPr>
        <p:spPr>
          <a:xfrm>
            <a:off x="1043608" y="1700808"/>
            <a:ext cx="69127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itchFamily="34" charset="0"/>
                <a:cs typeface="Arial" pitchFamily="34" charset="0"/>
              </a:rPr>
              <a:t>En la región no existe un estudio integral para definir un rumbo pertinente al desarrollo del turismo de naturaleza de forma organizada.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660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86" y="928360"/>
            <a:ext cx="2160240" cy="161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460432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1444905" cy="108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61" y="3257243"/>
            <a:ext cx="1499231" cy="145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75260" y="3192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AMBIENTAL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197889" y="2121995"/>
            <a:ext cx="192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336196" y="15409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3" y="886528"/>
            <a:ext cx="1836398" cy="229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7" y="2678208"/>
            <a:ext cx="1910689" cy="143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34" y="4310551"/>
            <a:ext cx="1787691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2" descr="Santa Isa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85" y="2361789"/>
            <a:ext cx="1338263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5" descr="Coscomate Centro Ecoturíst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19370"/>
            <a:ext cx="1339403" cy="6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9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AMBIENTAL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3168352"/>
          </a:xfrm>
        </p:spPr>
        <p:txBody>
          <a:bodyPr>
            <a:noAutofit/>
          </a:bodyPr>
          <a:lstStyle/>
          <a:p>
            <a:pPr marL="365760" lvl="1" indent="0" algn="ctr">
              <a:lnSpc>
                <a:spcPct val="150000"/>
              </a:lnSpc>
              <a:buNone/>
            </a:pP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Asesoría en esquemas de pago de servicios ambientales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Seguimiento a medidas de conservación en programas de manejo.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Implementación de buenas prácticas para conservación en predios forestales.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Establecimiento de parcelas permanentes de investigación.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Estudios sobre bioenergía y servicios ecosistémicos. </a:t>
            </a:r>
          </a:p>
        </p:txBody>
      </p:sp>
    </p:spTree>
    <p:extLst>
      <p:ext uri="{BB962C8B-B14F-4D97-AF65-F5344CB8AC3E}">
        <p14:creationId xmlns:p14="http://schemas.microsoft.com/office/powerpoint/2010/main" val="5101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AMBIENTAL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8856984" cy="3168352"/>
          </a:xfrm>
        </p:spPr>
        <p:txBody>
          <a:bodyPr>
            <a:noAutofit/>
          </a:bodyPr>
          <a:lstStyle/>
          <a:p>
            <a:pPr marL="365760" lvl="1" indent="0" algn="just">
              <a:lnSpc>
                <a:spcPct val="150000"/>
              </a:lnSpc>
              <a:buNone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Mejor vinculación entre productores – dependencias – investigadores en el manejo de recursos naturales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Evaluación de recurso hídricos para mejorar la problemática de abasto a las comunidades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Manejo integrado de residuos 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-Tratamiento de aguas residuales 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Investigaciones sobre recursos no maderables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Producción de plantas nativas, programas de mejoramiento genético y plantaciones comerciales</a:t>
            </a: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lvl="1" indent="0" algn="just">
              <a:buNone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79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4387</TotalTime>
  <Words>428</Words>
  <Application>Microsoft Office PowerPoint</Application>
  <PresentationFormat>Presentación en pantalla (4:3)</PresentationFormat>
  <Paragraphs>96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Calligraphy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AMBIENTAL</vt:lpstr>
      <vt:lpstr>Presentación de PowerPoint</vt:lpstr>
      <vt:lpstr>AMBIENTAL</vt:lpstr>
      <vt:lpstr>AMBIENTAL</vt:lpstr>
      <vt:lpstr>AMBIENTAL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</dc:creator>
  <cp:lastModifiedBy>jose de jesus graciano</cp:lastModifiedBy>
  <cp:revision>106</cp:revision>
  <dcterms:created xsi:type="dcterms:W3CDTF">2021-01-13T20:13:13Z</dcterms:created>
  <dcterms:modified xsi:type="dcterms:W3CDTF">2021-08-25T15:11:24Z</dcterms:modified>
</cp:coreProperties>
</file>